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2" r:id="rId2"/>
    <p:sldMasterId id="2147483692" r:id="rId3"/>
    <p:sldMasterId id="2147483694" r:id="rId4"/>
    <p:sldMasterId id="2147483708" r:id="rId5"/>
    <p:sldMasterId id="2147483736" r:id="rId6"/>
  </p:sldMasterIdLst>
  <p:notesMasterIdLst>
    <p:notesMasterId r:id="rId14"/>
  </p:notesMasterIdLst>
  <p:sldIdLst>
    <p:sldId id="258" r:id="rId7"/>
    <p:sldId id="301" r:id="rId8"/>
    <p:sldId id="303" r:id="rId9"/>
    <p:sldId id="305" r:id="rId10"/>
    <p:sldId id="298" r:id="rId11"/>
    <p:sldId id="282" r:id="rId12"/>
    <p:sldId id="28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3" pos="3114" userDrawn="1">
          <p15:clr>
            <a:srgbClr val="A4A3A4"/>
          </p15:clr>
        </p15:guide>
        <p15:guide id="4" orient="horz" pos="3702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294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9C3"/>
    <a:srgbClr val="E9F1F9"/>
    <a:srgbClr val="ACAEF0"/>
    <a:srgbClr val="6B9AA9"/>
    <a:srgbClr val="527E8C"/>
    <a:srgbClr val="638AB9"/>
    <a:srgbClr val="7380A9"/>
    <a:srgbClr val="B3DFE9"/>
    <a:srgbClr val="99A6C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5448" autoAdjust="0"/>
  </p:normalViewPr>
  <p:slideViewPr>
    <p:cSldViewPr snapToGrid="0" showGuides="1">
      <p:cViewPr varScale="1">
        <p:scale>
          <a:sx n="75" d="100"/>
          <a:sy n="75" d="100"/>
        </p:scale>
        <p:origin x="66" y="198"/>
      </p:cViewPr>
      <p:guideLst>
        <p:guide orient="horz" pos="1026"/>
        <p:guide pos="3114"/>
        <p:guide orient="horz" pos="3702"/>
        <p:guide pos="756"/>
        <p:guide orient="horz" pos="663"/>
        <p:guide orient="horz" pos="2160"/>
        <p:guide orient="horz" pos="32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475AB-2B3F-46AF-9083-745E0442A3A5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687B-7C95-4380-BDD3-F0CA570E2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BF807-55DD-429A-905F-03B3427F11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0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703C-A4E6-4F50-9D61-ABE41FF233B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6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25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75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31360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03263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800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288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67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164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92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234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9501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032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125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251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674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1000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0205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7821337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3249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892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18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8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768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611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335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605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81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97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4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298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23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386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46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794321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11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856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557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7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549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429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36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10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3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37765229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97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3361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196830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94184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068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3887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0102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191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1401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4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30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3700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897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2775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5721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9975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0510243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722563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847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578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8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0340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680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671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62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762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840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328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616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001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176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78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36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96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1" r:id="rId6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74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7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6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4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F1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5439307" y="940679"/>
            <a:ext cx="6256281" cy="3539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Press</a:t>
            </a:r>
            <a:r>
              <a:rPr lang="ko-KR" altLang="en-US" sz="80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Bin</a:t>
            </a:r>
          </a:p>
          <a:p>
            <a:pPr algn="r"/>
            <a:r>
              <a:rPr lang="en-US" altLang="ko-KR" sz="48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3.14 Engine</a:t>
            </a:r>
            <a:endParaRPr lang="en-US" altLang="ko-KR" sz="4800" b="1" dirty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4800" b="1" dirty="0" smtClean="0">
                <a:solidFill>
                  <a:sysClr val="windowText" lastClr="000000"/>
                </a:solidFill>
                <a:latin typeface="+mn-ea"/>
              </a:rPr>
              <a:t>19.06.11</a:t>
            </a:r>
            <a:endParaRPr lang="en-US" altLang="ko-KR" sz="4800" b="1" dirty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ko-KR" altLang="en-US" sz="2000" b="1" dirty="0" smtClean="0">
                <a:solidFill>
                  <a:sysClr val="windowText" lastClr="000000"/>
                </a:solidFill>
                <a:latin typeface="+mn-ea"/>
              </a:rPr>
              <a:t>최종 발표</a:t>
            </a:r>
            <a:endParaRPr lang="en-US" altLang="ko-KR" sz="2000" b="1" dirty="0">
              <a:solidFill>
                <a:sysClr val="windowText" lastClr="000000"/>
              </a:solidFill>
              <a:latin typeface="+mn-ea"/>
            </a:endParaRPr>
          </a:p>
          <a:p>
            <a:pPr algn="r"/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591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제품 소개</a:t>
            </a:r>
            <a:endParaRPr lang="en-US" altLang="ko-KR" dirty="0" smtClean="0"/>
          </a:p>
        </p:txBody>
      </p:sp>
      <p:sp>
        <p:nvSpPr>
          <p:cNvPr id="3" name="Right Arrow 5">
            <a:extLst>
              <a:ext uri="{FF2B5EF4-FFF2-40B4-BE49-F238E27FC236}">
                <a16:creationId xmlns:a16="http://schemas.microsoft.com/office/drawing/2014/main" id="{5AD17269-A77B-48D9-9179-59996B366CC3}"/>
              </a:ext>
            </a:extLst>
          </p:cNvPr>
          <p:cNvSpPr/>
          <p:nvPr/>
        </p:nvSpPr>
        <p:spPr>
          <a:xfrm>
            <a:off x="5720192" y="2067743"/>
            <a:ext cx="698780" cy="587871"/>
          </a:xfrm>
          <a:prstGeom prst="rightArrow">
            <a:avLst/>
          </a:prstGeom>
          <a:solidFill>
            <a:srgbClr val="6B9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9">
            <a:extLst>
              <a:ext uri="{FF2B5EF4-FFF2-40B4-BE49-F238E27FC236}">
                <a16:creationId xmlns:a16="http://schemas.microsoft.com/office/drawing/2014/main" id="{DD8D542B-4BEC-4EAE-992F-9BE6D7B1D4C9}"/>
              </a:ext>
            </a:extLst>
          </p:cNvPr>
          <p:cNvSpPr/>
          <p:nvPr/>
        </p:nvSpPr>
        <p:spPr>
          <a:xfrm>
            <a:off x="8502378" y="2067743"/>
            <a:ext cx="698780" cy="587871"/>
          </a:xfrm>
          <a:prstGeom prst="rightArrow">
            <a:avLst/>
          </a:prstGeom>
          <a:solidFill>
            <a:srgbClr val="97B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그룹 31">
            <a:extLst>
              <a:ext uri="{FF2B5EF4-FFF2-40B4-BE49-F238E27FC236}">
                <a16:creationId xmlns:a16="http://schemas.microsoft.com/office/drawing/2014/main" id="{649AE17D-EECB-48E4-A291-22C32AB93C43}"/>
              </a:ext>
            </a:extLst>
          </p:cNvPr>
          <p:cNvGrpSpPr/>
          <p:nvPr/>
        </p:nvGrpSpPr>
        <p:grpSpPr>
          <a:xfrm>
            <a:off x="3670141" y="1931218"/>
            <a:ext cx="2040787" cy="4005215"/>
            <a:chOff x="3260729" y="1864168"/>
            <a:chExt cx="2040787" cy="4005215"/>
          </a:xfrm>
        </p:grpSpPr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CD87455E-0BDF-4771-85AB-C16D2475133C}"/>
                </a:ext>
              </a:extLst>
            </p:cNvPr>
            <p:cNvSpPr/>
            <p:nvPr/>
          </p:nvSpPr>
          <p:spPr>
            <a:xfrm>
              <a:off x="3260729" y="1864168"/>
              <a:ext cx="1728000" cy="1008112"/>
            </a:xfrm>
            <a:prstGeom prst="roundRect">
              <a:avLst/>
            </a:prstGeom>
            <a:solidFill>
              <a:srgbClr val="6B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7C2FDE26-3ABE-49DF-AF03-E7DD61B24E36}"/>
                </a:ext>
              </a:extLst>
            </p:cNvPr>
            <p:cNvSpPr/>
            <p:nvPr/>
          </p:nvSpPr>
          <p:spPr>
            <a:xfrm>
              <a:off x="3501516" y="2557383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6B9A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9C2152-39BF-43F4-A3BD-398A3437B2C4}"/>
                </a:ext>
              </a:extLst>
            </p:cNvPr>
            <p:cNvSpPr txBox="1"/>
            <p:nvPr/>
          </p:nvSpPr>
          <p:spPr>
            <a:xfrm>
              <a:off x="3281728" y="1903116"/>
              <a:ext cx="16623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004F30-3DFA-4441-9547-70E782A785DA}"/>
                </a:ext>
              </a:extLst>
            </p:cNvPr>
            <p:cNvSpPr txBox="1"/>
            <p:nvPr/>
          </p:nvSpPr>
          <p:spPr>
            <a:xfrm>
              <a:off x="3648748" y="2761208"/>
              <a:ext cx="158340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dirty="0"/>
                <a:t>이 </a:t>
              </a:r>
              <a:r>
                <a:rPr lang="ko-KR" altLang="en-US" dirty="0" smtClean="0"/>
                <a:t>경우</a:t>
              </a:r>
              <a:r>
                <a:rPr lang="ko-KR" altLang="ko-KR" dirty="0" smtClean="0"/>
                <a:t> </a:t>
              </a:r>
              <a:r>
                <a:rPr lang="ko-KR" altLang="ko-KR" dirty="0"/>
                <a:t>각종 이물질이 신발 혹은 손에 묻어 </a:t>
              </a:r>
              <a:r>
                <a:rPr lang="ko-KR" altLang="ko-KR" dirty="0" smtClean="0"/>
                <a:t>비위생적이며</a:t>
              </a:r>
              <a:r>
                <a:rPr lang="en-US" altLang="ko-KR" dirty="0" smtClean="0"/>
                <a:t> </a:t>
              </a:r>
              <a:r>
                <a:rPr lang="ko-KR" altLang="ko-KR" dirty="0" smtClean="0"/>
                <a:t>쓰레기가 </a:t>
              </a:r>
              <a:r>
                <a:rPr lang="ko-KR" altLang="ko-KR" dirty="0"/>
                <a:t>제대로 압축이 되지않아 쓰레기봉투의 공간을 </a:t>
              </a:r>
              <a:r>
                <a:rPr lang="ko-KR" altLang="ko-KR" dirty="0" smtClean="0"/>
                <a:t>낭비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그룹 1">
            <a:extLst>
              <a:ext uri="{FF2B5EF4-FFF2-40B4-BE49-F238E27FC236}">
                <a16:creationId xmlns:a16="http://schemas.microsoft.com/office/drawing/2014/main" id="{4EFD9B44-14AD-4534-BE0B-558153AD9974}"/>
              </a:ext>
            </a:extLst>
          </p:cNvPr>
          <p:cNvGrpSpPr/>
          <p:nvPr/>
        </p:nvGrpSpPr>
        <p:grpSpPr>
          <a:xfrm>
            <a:off x="6458096" y="1931218"/>
            <a:ext cx="2040787" cy="4005215"/>
            <a:chOff x="6197842" y="1864168"/>
            <a:chExt cx="2040787" cy="4005215"/>
          </a:xfrm>
        </p:grpSpPr>
        <p:sp>
          <p:nvSpPr>
            <p:cNvPr id="15" name="Rounded Rectangle 7">
              <a:extLst>
                <a:ext uri="{FF2B5EF4-FFF2-40B4-BE49-F238E27FC236}">
                  <a16:creationId xmlns:a16="http://schemas.microsoft.com/office/drawing/2014/main" id="{3E6258F0-E042-4988-995C-A63BDD70E7AA}"/>
                </a:ext>
              </a:extLst>
            </p:cNvPr>
            <p:cNvSpPr/>
            <p:nvPr/>
          </p:nvSpPr>
          <p:spPr>
            <a:xfrm>
              <a:off x="6197842" y="1864168"/>
              <a:ext cx="1728000" cy="1008112"/>
            </a:xfrm>
            <a:prstGeom prst="roundRect">
              <a:avLst/>
            </a:prstGeom>
            <a:solidFill>
              <a:srgbClr val="97B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12249299-34A1-4713-9E97-58BDEE890A83}"/>
                </a:ext>
              </a:extLst>
            </p:cNvPr>
            <p:cNvSpPr/>
            <p:nvPr/>
          </p:nvSpPr>
          <p:spPr>
            <a:xfrm>
              <a:off x="6438629" y="2557383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97B9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83234-B61F-45C2-9920-2932796D504C}"/>
                </a:ext>
              </a:extLst>
            </p:cNvPr>
            <p:cNvSpPr txBox="1"/>
            <p:nvPr/>
          </p:nvSpPr>
          <p:spPr>
            <a:xfrm>
              <a:off x="6224716" y="1903116"/>
              <a:ext cx="16623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A5761-747C-46E9-B408-F2E0361E77A6}"/>
                </a:ext>
              </a:extLst>
            </p:cNvPr>
            <p:cNvSpPr txBox="1"/>
            <p:nvPr/>
          </p:nvSpPr>
          <p:spPr>
            <a:xfrm>
              <a:off x="6583029" y="2761208"/>
              <a:ext cx="158340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이번에 선보이는 </a:t>
              </a:r>
              <a:r>
                <a:rPr lang="ko-KR" altLang="ko-KR" dirty="0" err="1" smtClean="0"/>
                <a:t>프레스빈은</a:t>
              </a:r>
              <a:r>
                <a:rPr lang="ko-KR" altLang="ko-KR" dirty="0" smtClean="0"/>
                <a:t> </a:t>
              </a:r>
              <a:r>
                <a:rPr lang="ko-KR" altLang="ko-KR" dirty="0"/>
                <a:t>사용자들에게 위생적이며 높은 출력으로 쓰레기를 압축 </a:t>
              </a:r>
              <a:r>
                <a:rPr lang="ko-KR" altLang="en-US" dirty="0" smtClean="0"/>
                <a:t>가능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그룹 46">
            <a:extLst>
              <a:ext uri="{FF2B5EF4-FFF2-40B4-BE49-F238E27FC236}">
                <a16:creationId xmlns:a16="http://schemas.microsoft.com/office/drawing/2014/main" id="{A05C62A1-7E97-475A-941F-2CF043873051}"/>
              </a:ext>
            </a:extLst>
          </p:cNvPr>
          <p:cNvGrpSpPr/>
          <p:nvPr/>
        </p:nvGrpSpPr>
        <p:grpSpPr>
          <a:xfrm>
            <a:off x="9246052" y="1931218"/>
            <a:ext cx="2040787" cy="4005215"/>
            <a:chOff x="9134953" y="1864168"/>
            <a:chExt cx="2040787" cy="4005215"/>
          </a:xfrm>
        </p:grpSpPr>
        <p:sp>
          <p:nvSpPr>
            <p:cNvPr id="24" name="Rounded Rectangle 11">
              <a:extLst>
                <a:ext uri="{FF2B5EF4-FFF2-40B4-BE49-F238E27FC236}">
                  <a16:creationId xmlns:a16="http://schemas.microsoft.com/office/drawing/2014/main" id="{C86E2D24-BC74-410C-A2ED-C28209CB267E}"/>
                </a:ext>
              </a:extLst>
            </p:cNvPr>
            <p:cNvSpPr/>
            <p:nvPr/>
          </p:nvSpPr>
          <p:spPr>
            <a:xfrm>
              <a:off x="9134953" y="1864168"/>
              <a:ext cx="1728000" cy="1008112"/>
            </a:xfrm>
            <a:prstGeom prst="roundRect">
              <a:avLst/>
            </a:prstGeom>
            <a:solidFill>
              <a:srgbClr val="527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ounded Rectangle 12">
              <a:extLst>
                <a:ext uri="{FF2B5EF4-FFF2-40B4-BE49-F238E27FC236}">
                  <a16:creationId xmlns:a16="http://schemas.microsoft.com/office/drawing/2014/main" id="{0D00F170-8717-488A-8BFF-3BEB6F07F508}"/>
                </a:ext>
              </a:extLst>
            </p:cNvPr>
            <p:cNvSpPr/>
            <p:nvPr/>
          </p:nvSpPr>
          <p:spPr>
            <a:xfrm>
              <a:off x="9375740" y="2557383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52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1B9E35-8FD3-42A4-A1CB-77889EBA07D4}"/>
                </a:ext>
              </a:extLst>
            </p:cNvPr>
            <p:cNvSpPr txBox="1"/>
            <p:nvPr/>
          </p:nvSpPr>
          <p:spPr>
            <a:xfrm>
              <a:off x="9167704" y="1903116"/>
              <a:ext cx="16623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15F79C-CBAD-4B30-934E-29D48B7EABCA}"/>
                </a:ext>
              </a:extLst>
            </p:cNvPr>
            <p:cNvSpPr txBox="1"/>
            <p:nvPr/>
          </p:nvSpPr>
          <p:spPr>
            <a:xfrm>
              <a:off x="9526835" y="2761208"/>
              <a:ext cx="158340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dirty="0"/>
                <a:t>최대 </a:t>
              </a:r>
              <a:r>
                <a:rPr lang="en-US" altLang="ko-KR" dirty="0"/>
                <a:t>20</a:t>
              </a:r>
              <a:r>
                <a:rPr lang="ko-KR" altLang="ko-KR" dirty="0"/>
                <a:t>퍼센트까지 압축하여 </a:t>
              </a:r>
              <a:r>
                <a:rPr lang="ko-KR" altLang="ko-KR" dirty="0" smtClean="0"/>
                <a:t>쓰레기 </a:t>
              </a:r>
              <a:r>
                <a:rPr lang="ko-KR" altLang="ko-KR" dirty="0"/>
                <a:t>봉투 제작에 드는 비용들과 처리하는 비용을 줄 일 수 </a:t>
              </a:r>
              <a:r>
                <a:rPr lang="ko-KR" altLang="ko-KR" dirty="0" smtClean="0"/>
                <a:t>있는 효과</a:t>
              </a:r>
              <a:r>
                <a:rPr lang="ko-KR" altLang="en-US" dirty="0" smtClean="0"/>
                <a:t>를 보임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Right Arrow 5">
            <a:extLst>
              <a:ext uri="{FF2B5EF4-FFF2-40B4-BE49-F238E27FC236}">
                <a16:creationId xmlns:a16="http://schemas.microsoft.com/office/drawing/2014/main" id="{CDC6CC8B-66DD-44C1-934D-98D4BF8C68D7}"/>
              </a:ext>
            </a:extLst>
          </p:cNvPr>
          <p:cNvSpPr/>
          <p:nvPr/>
        </p:nvSpPr>
        <p:spPr>
          <a:xfrm>
            <a:off x="2938005" y="2067743"/>
            <a:ext cx="698780" cy="587871"/>
          </a:xfrm>
          <a:prstGeom prst="rightArrow">
            <a:avLst/>
          </a:prstGeom>
          <a:solidFill>
            <a:srgbClr val="527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45">
            <a:extLst>
              <a:ext uri="{FF2B5EF4-FFF2-40B4-BE49-F238E27FC236}">
                <a16:creationId xmlns:a16="http://schemas.microsoft.com/office/drawing/2014/main" id="{E9EF565F-6A5E-4B16-BBA7-620F1EADE3E9}"/>
              </a:ext>
            </a:extLst>
          </p:cNvPr>
          <p:cNvGrpSpPr/>
          <p:nvPr/>
        </p:nvGrpSpPr>
        <p:grpSpPr>
          <a:xfrm>
            <a:off x="882186" y="1931218"/>
            <a:ext cx="2040787" cy="4005215"/>
            <a:chOff x="326708" y="1931217"/>
            <a:chExt cx="2040787" cy="4005215"/>
          </a:xfrm>
        </p:grpSpPr>
        <p:sp>
          <p:nvSpPr>
            <p:cNvPr id="34" name="Rounded Rectangle 3">
              <a:extLst>
                <a:ext uri="{FF2B5EF4-FFF2-40B4-BE49-F238E27FC236}">
                  <a16:creationId xmlns:a16="http://schemas.microsoft.com/office/drawing/2014/main" id="{83F53FE1-A62F-4792-83BC-EC13A20525F9}"/>
                </a:ext>
              </a:extLst>
            </p:cNvPr>
            <p:cNvSpPr/>
            <p:nvPr/>
          </p:nvSpPr>
          <p:spPr>
            <a:xfrm>
              <a:off x="326708" y="1931217"/>
              <a:ext cx="1728000" cy="1008112"/>
            </a:xfrm>
            <a:prstGeom prst="roundRect">
              <a:avLst/>
            </a:prstGeom>
            <a:solidFill>
              <a:srgbClr val="527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ounded Rectangle 4">
              <a:extLst>
                <a:ext uri="{FF2B5EF4-FFF2-40B4-BE49-F238E27FC236}">
                  <a16:creationId xmlns:a16="http://schemas.microsoft.com/office/drawing/2014/main" id="{605DDDF4-CEE0-4662-83EA-F6B554F22E8B}"/>
                </a:ext>
              </a:extLst>
            </p:cNvPr>
            <p:cNvSpPr/>
            <p:nvPr/>
          </p:nvSpPr>
          <p:spPr>
            <a:xfrm>
              <a:off x="567495" y="2624432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527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CE7B97-BA28-4D42-A850-A681AD12B88C}"/>
                </a:ext>
              </a:extLst>
            </p:cNvPr>
            <p:cNvSpPr txBox="1"/>
            <p:nvPr/>
          </p:nvSpPr>
          <p:spPr>
            <a:xfrm>
              <a:off x="338740" y="1970165"/>
              <a:ext cx="16623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46F328-723D-4CF8-A55A-90AA18910975}"/>
                </a:ext>
              </a:extLst>
            </p:cNvPr>
            <p:cNvSpPr txBox="1"/>
            <p:nvPr/>
          </p:nvSpPr>
          <p:spPr>
            <a:xfrm>
              <a:off x="714727" y="2828257"/>
              <a:ext cx="158340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기존에</a:t>
              </a:r>
              <a:r>
                <a:rPr lang="ko-KR" altLang="ko-KR" dirty="0" smtClean="0"/>
                <a:t>는 </a:t>
              </a:r>
              <a:r>
                <a:rPr lang="ko-KR" altLang="ko-KR" dirty="0"/>
                <a:t>쓰레기봉투에 쓰레기를 더 넣기 위해서 쓰레기를 발로 밟거나 손으로 꾹꾹 눌러 </a:t>
              </a:r>
              <a:r>
                <a:rPr lang="ko-KR" altLang="ko-KR" dirty="0" smtClean="0"/>
                <a:t>압축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47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제품의 성능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97B9C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262398" y="1481284"/>
            <a:ext cx="5142200" cy="1349803"/>
            <a:chOff x="6289286" y="1497568"/>
            <a:chExt cx="5142200" cy="1349803"/>
          </a:xfrm>
          <a:solidFill>
            <a:srgbClr val="97B9C3"/>
          </a:solidFill>
        </p:grpSpPr>
        <p:sp>
          <p:nvSpPr>
            <p:cNvPr id="10" name="矩形: 圆角 10">
              <a:extLst>
                <a:ext uri="{FF2B5EF4-FFF2-40B4-BE49-F238E27FC236}">
                  <a16:creationId xmlns:a16="http://schemas.microsoft.com/office/drawing/2014/main" id="{21D0837B-EC42-D44B-AB76-D5F3D8F47D8F}"/>
                </a:ext>
              </a:extLst>
            </p:cNvPr>
            <p:cNvSpPr/>
            <p:nvPr/>
          </p:nvSpPr>
          <p:spPr>
            <a:xfrm>
              <a:off x="6289286" y="1497568"/>
              <a:ext cx="5142199" cy="1349803"/>
            </a:xfrm>
            <a:prstGeom prst="roundRect">
              <a:avLst/>
            </a:prstGeom>
            <a:grp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36791" y="1523553"/>
              <a:ext cx="50946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ko-KR" dirty="0" smtClean="0"/>
                <a:t>스트로크</a:t>
              </a:r>
              <a:r>
                <a:rPr lang="en-US" altLang="ko-KR" dirty="0" smtClean="0"/>
                <a:t> -</a:t>
              </a:r>
              <a:r>
                <a:rPr lang="ko-KR" altLang="ko-KR" dirty="0" smtClean="0"/>
                <a:t> </a:t>
              </a:r>
              <a:r>
                <a:rPr lang="en-US" altLang="ko-KR" dirty="0"/>
                <a:t>12v </a:t>
              </a:r>
              <a:r>
                <a:rPr lang="ko-KR" altLang="ko-KR" dirty="0"/>
                <a:t>의 </a:t>
              </a:r>
              <a:r>
                <a:rPr lang="en-US" altLang="ko-KR" dirty="0"/>
                <a:t>3a</a:t>
              </a:r>
              <a:r>
                <a:rPr lang="ko-KR" altLang="ko-KR" dirty="0"/>
                <a:t>의 지속적이며 안정적인 전기를 받아 최대 </a:t>
              </a:r>
              <a:r>
                <a:rPr lang="en-US" altLang="ko-KR" dirty="0"/>
                <a:t>90N</a:t>
              </a:r>
              <a:r>
                <a:rPr lang="ko-KR" altLang="ko-KR" dirty="0"/>
                <a:t>의 출력으로 전진할 수 있으며 종이</a:t>
              </a:r>
              <a:r>
                <a:rPr lang="en-US" altLang="ko-KR" dirty="0"/>
                <a:t>, </a:t>
              </a:r>
              <a:r>
                <a:rPr lang="ko-KR" altLang="ko-KR" dirty="0"/>
                <a:t>캔</a:t>
              </a:r>
              <a:r>
                <a:rPr lang="en-US" altLang="ko-KR" dirty="0"/>
                <a:t>, </a:t>
              </a:r>
              <a:r>
                <a:rPr lang="ko-KR" altLang="ko-KR" dirty="0"/>
                <a:t>작은 박스</a:t>
              </a:r>
              <a:r>
                <a:rPr lang="en-US" altLang="ko-KR" dirty="0"/>
                <a:t>, </a:t>
              </a:r>
              <a:r>
                <a:rPr lang="ko-KR" altLang="ko-KR" dirty="0"/>
                <a:t>플라스틱 등 생활쓰레기전반을 쉽게 </a:t>
              </a:r>
              <a:r>
                <a:rPr lang="ko-KR" altLang="ko-KR" dirty="0" err="1" smtClean="0"/>
                <a:t>압축</a:t>
              </a:r>
              <a:r>
                <a:rPr lang="ko-KR" altLang="en-US" dirty="0" err="1" smtClean="0"/>
                <a:t>가능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278666" y="2925869"/>
            <a:ext cx="5125931" cy="1841876"/>
            <a:chOff x="6278666" y="2925869"/>
            <a:chExt cx="5125931" cy="1841876"/>
          </a:xfrm>
          <a:solidFill>
            <a:srgbClr val="97B9C3"/>
          </a:solidFill>
        </p:grpSpPr>
        <p:sp>
          <p:nvSpPr>
            <p:cNvPr id="13" name="矩形: 圆角 10">
              <a:extLst>
                <a:ext uri="{FF2B5EF4-FFF2-40B4-BE49-F238E27FC236}">
                  <a16:creationId xmlns:a16="http://schemas.microsoft.com/office/drawing/2014/main" id="{7D6654DA-BA47-BF4E-8E78-2E2C1EBB6FAD}"/>
                </a:ext>
              </a:extLst>
            </p:cNvPr>
            <p:cNvSpPr/>
            <p:nvPr/>
          </p:nvSpPr>
          <p:spPr>
            <a:xfrm>
              <a:off x="6278666" y="2925869"/>
              <a:ext cx="5125931" cy="1594585"/>
            </a:xfrm>
            <a:prstGeom prst="roundRect">
              <a:avLst/>
            </a:prstGeom>
            <a:grp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1824" y="3013419"/>
              <a:ext cx="49621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ko-KR" altLang="ko-KR" dirty="0" err="1"/>
                <a:t>압축뭉치</a:t>
              </a:r>
              <a:r>
                <a:rPr lang="en-US" altLang="ko-KR" dirty="0"/>
                <a:t>-</a:t>
              </a:r>
              <a:r>
                <a:rPr lang="ko-KR" altLang="ko-KR" dirty="0"/>
                <a:t>하드보드지를 겹겹이 쌓아 올려 만든 물건으로 </a:t>
              </a:r>
              <a:r>
                <a:rPr lang="en-US" altLang="ko-KR" dirty="0"/>
                <a:t>3d</a:t>
              </a:r>
              <a:r>
                <a:rPr lang="ko-KR" altLang="ko-KR" dirty="0"/>
                <a:t>프린터로 만든 </a:t>
              </a:r>
              <a:r>
                <a:rPr lang="ko-KR" altLang="ko-KR" dirty="0" err="1"/>
                <a:t>결합부와</a:t>
              </a:r>
              <a:r>
                <a:rPr lang="ko-KR" altLang="ko-KR" dirty="0"/>
                <a:t> 연결되어 플라스틱으로 만든 제품에 비해 탄성이 좋고 </a:t>
              </a:r>
              <a:r>
                <a:rPr lang="ko-KR" altLang="ko-KR" dirty="0" err="1"/>
                <a:t>가격또한</a:t>
              </a:r>
              <a:r>
                <a:rPr lang="ko-KR" altLang="ko-KR" dirty="0"/>
                <a:t> 저렴하여 쉽게 </a:t>
              </a:r>
              <a:r>
                <a:rPr lang="ko-KR" altLang="ko-KR" dirty="0" err="1"/>
                <a:t>교체</a:t>
              </a:r>
              <a:r>
                <a:rPr lang="ko-KR" altLang="en-US" dirty="0" err="1"/>
                <a:t>가능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262398" y="4608004"/>
            <a:ext cx="5142199" cy="1532967"/>
            <a:chOff x="6262398" y="4608004"/>
            <a:chExt cx="5142199" cy="1532967"/>
          </a:xfrm>
        </p:grpSpPr>
        <p:sp>
          <p:nvSpPr>
            <p:cNvPr id="16" name="矩形: 圆角 10">
              <a:extLst>
                <a:ext uri="{FF2B5EF4-FFF2-40B4-BE49-F238E27FC236}">
                  <a16:creationId xmlns:a16="http://schemas.microsoft.com/office/drawing/2014/main" id="{E1891B2D-60B9-6042-B96D-523397B763B0}"/>
                </a:ext>
              </a:extLst>
            </p:cNvPr>
            <p:cNvSpPr/>
            <p:nvPr/>
          </p:nvSpPr>
          <p:spPr>
            <a:xfrm>
              <a:off x="6262398" y="4608004"/>
              <a:ext cx="5142199" cy="1268921"/>
            </a:xfrm>
            <a:prstGeom prst="roundRect">
              <a:avLst/>
            </a:prstGeom>
            <a:solidFill>
              <a:srgbClr val="97B9C3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35781" y="4663643"/>
              <a:ext cx="49621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ko-KR" altLang="ko-KR" dirty="0" err="1"/>
                <a:t>매미고리</a:t>
              </a:r>
              <a:r>
                <a:rPr lang="en-US" altLang="ko-KR" dirty="0"/>
                <a:t>-</a:t>
              </a:r>
              <a:r>
                <a:rPr lang="ko-KR" altLang="ko-KR" dirty="0"/>
                <a:t>헤드를 분리하기 쉽게 디자인 되어있고 스트로크 전진 시 헤드가 </a:t>
              </a:r>
              <a:r>
                <a:rPr lang="ko-KR" altLang="ko-KR" dirty="0" err="1"/>
                <a:t>상승하하는</a:t>
              </a:r>
              <a:r>
                <a:rPr lang="ko-KR" altLang="ko-KR" dirty="0"/>
                <a:t> 힘을 빈과 헤드에 골고루 분산 시켜주어 더욱 안전하게 </a:t>
              </a:r>
              <a:r>
                <a:rPr lang="ko-KR" altLang="ko-KR" dirty="0" err="1"/>
                <a:t>프레스빈을</a:t>
              </a:r>
              <a:r>
                <a:rPr lang="ko-KR" altLang="ko-KR" dirty="0"/>
                <a:t> </a:t>
              </a:r>
              <a:r>
                <a:rPr lang="ko-KR" altLang="en-US" dirty="0"/>
                <a:t>이용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68378" y="2627136"/>
            <a:ext cx="5136219" cy="2140609"/>
            <a:chOff x="6278666" y="2925868"/>
            <a:chExt cx="5125931" cy="1714919"/>
          </a:xfrm>
          <a:solidFill>
            <a:srgbClr val="97B9C3"/>
          </a:solidFill>
        </p:grpSpPr>
        <p:sp>
          <p:nvSpPr>
            <p:cNvPr id="19" name="矩形: 圆角 10">
              <a:extLst>
                <a:ext uri="{FF2B5EF4-FFF2-40B4-BE49-F238E27FC236}">
                  <a16:creationId xmlns:a16="http://schemas.microsoft.com/office/drawing/2014/main" id="{7D6654DA-BA47-BF4E-8E78-2E2C1EBB6FAD}"/>
                </a:ext>
              </a:extLst>
            </p:cNvPr>
            <p:cNvSpPr/>
            <p:nvPr/>
          </p:nvSpPr>
          <p:spPr>
            <a:xfrm>
              <a:off x="6278666" y="2925868"/>
              <a:ext cx="5125931" cy="1594585"/>
            </a:xfrm>
            <a:prstGeom prst="roundRect">
              <a:avLst/>
            </a:prstGeom>
            <a:grp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21824" y="3013419"/>
              <a:ext cx="4962173" cy="162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ko-KR" dirty="0" smtClean="0"/>
                <a:t>현재 </a:t>
              </a:r>
              <a:r>
                <a:rPr lang="ko-KR" altLang="ko-KR" dirty="0" err="1"/>
                <a:t>프레스빈은</a:t>
              </a:r>
              <a:r>
                <a:rPr lang="ko-KR" altLang="ko-KR" dirty="0"/>
                <a:t> 약 </a:t>
              </a:r>
              <a:r>
                <a:rPr lang="en-US" altLang="ko-KR" dirty="0"/>
                <a:t>15L</a:t>
              </a:r>
              <a:r>
                <a:rPr lang="ko-KR" altLang="ko-KR" dirty="0"/>
                <a:t>의 저장공간을 가지고 있지만 다양한 사용자의 요구에 맞게 헤드 아래 쓰레기통을 교체 할 시 더욱 큰 저장공간을 가질 수 있으며 스트로크 또한 헤드를 교체 시 더 높은 출력과 더 높은 용량의 쓰레기를 압축 할 수 있게 편리한 </a:t>
              </a:r>
              <a:r>
                <a:rPr lang="ko-KR" altLang="ko-KR" dirty="0" err="1" smtClean="0"/>
                <a:t>모듈형식</a:t>
              </a:r>
              <a:r>
                <a:rPr lang="ko-KR" altLang="en-US" dirty="0" err="1" smtClean="0"/>
                <a:t>을</a:t>
              </a:r>
              <a:r>
                <a:rPr lang="ko-KR" altLang="en-US" dirty="0" smtClean="0"/>
                <a:t> 가지고 있음</a:t>
              </a:r>
              <a:endParaRPr lang="ko-KR" alt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/>
            </a:p>
          </p:txBody>
        </p:sp>
      </p:grpSp>
      <p:pic>
        <p:nvPicPr>
          <p:cNvPr id="21" name="그림 2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67" r="25902" b="-267"/>
          <a:stretch/>
        </p:blipFill>
        <p:spPr>
          <a:xfrm rot="5400000">
            <a:off x="779880" y="1143569"/>
            <a:ext cx="4680000" cy="5040000"/>
          </a:xfrm>
          <a:prstGeom prst="roundRect">
            <a:avLst/>
          </a:prstGeom>
        </p:spPr>
      </p:pic>
      <p:pic>
        <p:nvPicPr>
          <p:cNvPr id="22" name="그림 21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606859" y="1307147"/>
            <a:ext cx="5040000" cy="4680000"/>
          </a:xfrm>
          <a:prstGeom prst="round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r="13884"/>
          <a:stretch/>
        </p:blipFill>
        <p:spPr>
          <a:xfrm rot="5400000">
            <a:off x="795494" y="1124339"/>
            <a:ext cx="4680000" cy="501574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692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알고리즘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97B9C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15348" y="1231179"/>
            <a:ext cx="4894339" cy="4909792"/>
            <a:chOff x="715348" y="1231179"/>
            <a:chExt cx="4894339" cy="4909792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715348" y="1231179"/>
              <a:ext cx="4894339" cy="490979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04900" y="1628775"/>
              <a:ext cx="40767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if (</a:t>
              </a:r>
              <a:r>
                <a:rPr lang="en-US" altLang="ko-KR" dirty="0" err="1">
                  <a:solidFill>
                    <a:schemeClr val="bg1"/>
                  </a:solidFill>
                </a:rPr>
                <a:t>ultra_sonic</a:t>
              </a:r>
              <a:r>
                <a:rPr lang="en-US" altLang="ko-KR" dirty="0">
                  <a:solidFill>
                    <a:schemeClr val="bg1"/>
                  </a:solidFill>
                </a:rPr>
                <a:t> &lt; 64){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  </a:t>
              </a:r>
              <a:r>
                <a:rPr lang="en-US" altLang="ko-KR" dirty="0" err="1">
                  <a:solidFill>
                    <a:schemeClr val="bg1"/>
                  </a:solidFill>
                </a:rPr>
                <a:t>digitalWrite</a:t>
              </a:r>
              <a:r>
                <a:rPr lang="en-US" altLang="ko-KR" dirty="0">
                  <a:solidFill>
                    <a:schemeClr val="bg1"/>
                  </a:solidFill>
                </a:rPr>
                <a:t>(ENV, LOW);  // RUN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  </a:t>
              </a:r>
              <a:r>
                <a:rPr lang="en-US" altLang="ko-KR" dirty="0" err="1">
                  <a:solidFill>
                    <a:schemeClr val="bg1"/>
                  </a:solidFill>
                </a:rPr>
                <a:t>digitalWrite</a:t>
              </a:r>
              <a:r>
                <a:rPr lang="en-US" altLang="ko-KR" dirty="0">
                  <a:solidFill>
                    <a:schemeClr val="bg1"/>
                  </a:solidFill>
                </a:rPr>
                <a:t>(DIR, LOW);  // </a:t>
              </a:r>
              <a:r>
                <a:rPr lang="ko-KR" altLang="ko-KR" dirty="0">
                  <a:solidFill>
                    <a:schemeClr val="bg1"/>
                  </a:solidFill>
                </a:rPr>
                <a:t>나옴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  pop = true;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  </a:t>
              </a:r>
              <a:r>
                <a:rPr lang="en-US" altLang="ko-KR" dirty="0" err="1">
                  <a:solidFill>
                    <a:schemeClr val="bg1"/>
                  </a:solidFill>
                </a:rPr>
                <a:t>current_mill</a:t>
              </a:r>
              <a:r>
                <a:rPr lang="en-US" altLang="ko-KR" dirty="0">
                  <a:solidFill>
                    <a:schemeClr val="bg1"/>
                  </a:solidFill>
                </a:rPr>
                <a:t> = 1;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}</a:t>
              </a:r>
              <a:endParaRPr lang="ko-KR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8159" y="1231179"/>
            <a:ext cx="4894339" cy="4909792"/>
            <a:chOff x="715348" y="1231179"/>
            <a:chExt cx="4894339" cy="4909792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15348" y="1231179"/>
              <a:ext cx="4894339" cy="490979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4900" y="1628775"/>
              <a:ext cx="40767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if(pop == true){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while((</a:t>
              </a:r>
              <a:r>
                <a:rPr lang="en-US" altLang="ko-KR" dirty="0" err="1">
                  <a:solidFill>
                    <a:schemeClr val="bg1"/>
                  </a:solidFill>
                </a:rPr>
                <a:t>current_mill</a:t>
              </a:r>
              <a:r>
                <a:rPr lang="en-US" altLang="ko-KR" dirty="0">
                  <a:solidFill>
                    <a:schemeClr val="bg1"/>
                  </a:solidFill>
                </a:rPr>
                <a:t> = </a:t>
              </a:r>
              <a:r>
                <a:rPr lang="en-US" altLang="ko-KR" dirty="0" err="1">
                  <a:solidFill>
                    <a:schemeClr val="bg1"/>
                  </a:solidFill>
                </a:rPr>
                <a:t>millis</a:t>
              </a:r>
              <a:r>
                <a:rPr lang="en-US" altLang="ko-KR" dirty="0">
                  <a:solidFill>
                    <a:schemeClr val="bg1"/>
                  </a:solidFill>
                </a:rPr>
                <a:t>()) - </a:t>
              </a:r>
              <a:r>
                <a:rPr lang="en-US" altLang="ko-KR" dirty="0" err="1">
                  <a:solidFill>
                    <a:schemeClr val="bg1"/>
                  </a:solidFill>
                </a:rPr>
                <a:t>previous_mill</a:t>
              </a:r>
              <a:r>
                <a:rPr lang="en-US" altLang="ko-KR" dirty="0">
                  <a:solidFill>
                    <a:schemeClr val="bg1"/>
                  </a:solidFill>
                </a:rPr>
                <a:t> &lt; 22000){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 </a:t>
              </a:r>
              <a:r>
                <a:rPr lang="en-US" altLang="ko-KR" dirty="0" err="1">
                  <a:solidFill>
                    <a:schemeClr val="bg1"/>
                  </a:solidFill>
                </a:rPr>
                <a:t>digitalWrite</a:t>
              </a:r>
              <a:r>
                <a:rPr lang="en-US" altLang="ko-KR" dirty="0">
                  <a:solidFill>
                    <a:schemeClr val="bg1"/>
                  </a:solidFill>
                </a:rPr>
                <a:t>(ENV, LOW);  // RUN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 </a:t>
              </a:r>
              <a:r>
                <a:rPr lang="en-US" altLang="ko-KR" dirty="0" err="1">
                  <a:solidFill>
                    <a:schemeClr val="bg1"/>
                  </a:solidFill>
                </a:rPr>
                <a:t>digitalWrite</a:t>
              </a:r>
              <a:r>
                <a:rPr lang="en-US" altLang="ko-KR" dirty="0">
                  <a:solidFill>
                    <a:schemeClr val="bg1"/>
                  </a:solidFill>
                </a:rPr>
                <a:t>(DIR, HIGH);  //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}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timer0_millis =0;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}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=</a:t>
              </a:r>
              <a:r>
                <a:rPr lang="en-US" altLang="ko-KR" dirty="0">
                  <a:solidFill>
                    <a:schemeClr val="bg1"/>
                  </a:solidFill>
                </a:rPr>
                <a:t>0;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}</a:t>
              </a:r>
              <a:endParaRPr lang="ko-KR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15348" y="1231179"/>
            <a:ext cx="4894339" cy="4909792"/>
            <a:chOff x="715348" y="1231179"/>
            <a:chExt cx="4894339" cy="490979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715348" y="1231179"/>
              <a:ext cx="4894339" cy="490979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4900" y="1628775"/>
              <a:ext cx="4076700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if(</a:t>
              </a:r>
              <a:r>
                <a:rPr lang="en-US" altLang="ko-KR" dirty="0" err="1">
                  <a:solidFill>
                    <a:schemeClr val="bg1"/>
                  </a:solidFill>
                </a:rPr>
                <a:t>current_mill</a:t>
              </a:r>
              <a:r>
                <a:rPr lang="en-US" altLang="ko-KR" dirty="0">
                  <a:solidFill>
                    <a:schemeClr val="bg1"/>
                  </a:solidFill>
                </a:rPr>
                <a:t> != 0){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while(((</a:t>
              </a:r>
              <a:r>
                <a:rPr lang="en-US" altLang="ko-KR" dirty="0" err="1">
                  <a:solidFill>
                    <a:schemeClr val="bg1"/>
                  </a:solidFill>
                </a:rPr>
                <a:t>current_mill</a:t>
              </a:r>
              <a:r>
                <a:rPr lang="en-US" altLang="ko-KR" dirty="0">
                  <a:solidFill>
                    <a:schemeClr val="bg1"/>
                  </a:solidFill>
                </a:rPr>
                <a:t> = </a:t>
              </a:r>
              <a:r>
                <a:rPr lang="en-US" altLang="ko-KR" dirty="0" err="1">
                  <a:solidFill>
                    <a:schemeClr val="bg1"/>
                  </a:solidFill>
                </a:rPr>
                <a:t>millis</a:t>
              </a:r>
              <a:r>
                <a:rPr lang="en-US" altLang="ko-KR" dirty="0">
                  <a:solidFill>
                    <a:schemeClr val="bg1"/>
                  </a:solidFill>
                </a:rPr>
                <a:t>()) - </a:t>
              </a:r>
              <a:r>
                <a:rPr lang="en-US" altLang="ko-KR" dirty="0" err="1">
                  <a:solidFill>
                    <a:schemeClr val="bg1"/>
                  </a:solidFill>
                </a:rPr>
                <a:t>previous_mill</a:t>
              </a:r>
              <a:r>
                <a:rPr lang="en-US" altLang="ko-KR" dirty="0">
                  <a:solidFill>
                    <a:schemeClr val="bg1"/>
                  </a:solidFill>
                </a:rPr>
                <a:t> &lt; 22000) &amp;&amp; (</a:t>
              </a:r>
              <a:r>
                <a:rPr lang="en-US" altLang="ko-KR" dirty="0" err="1">
                  <a:solidFill>
                    <a:schemeClr val="bg1"/>
                  </a:solidFill>
                </a:rPr>
                <a:t>full_been</a:t>
              </a:r>
              <a:r>
                <a:rPr lang="en-US" altLang="ko-KR" dirty="0">
                  <a:solidFill>
                    <a:schemeClr val="bg1"/>
                  </a:solidFill>
                </a:rPr>
                <a:t> == false &amp;&amp; pop == true)){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  </a:t>
              </a:r>
              <a:r>
                <a:rPr lang="en-US" altLang="ko-KR" dirty="0" err="1">
                  <a:solidFill>
                    <a:schemeClr val="bg1"/>
                  </a:solidFill>
                </a:rPr>
                <a:t>Serial.println</a:t>
              </a:r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current_mill</a:t>
              </a:r>
              <a:r>
                <a:rPr lang="en-US" altLang="ko-KR" dirty="0">
                  <a:solidFill>
                    <a:schemeClr val="bg1"/>
                  </a:solidFill>
                </a:rPr>
                <a:t>);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//    </a:t>
              </a:r>
              <a:r>
                <a:rPr lang="en-US" altLang="ko-KR" dirty="0" err="1">
                  <a:solidFill>
                    <a:schemeClr val="bg1"/>
                  </a:solidFill>
                </a:rPr>
                <a:t>Serial.println</a:t>
              </a:r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ultra_sonic</a:t>
              </a:r>
              <a:r>
                <a:rPr lang="en-US" altLang="ko-KR" dirty="0">
                  <a:solidFill>
                    <a:schemeClr val="bg1"/>
                  </a:solidFill>
                </a:rPr>
                <a:t>);</a:t>
              </a:r>
              <a:endParaRPr lang="ko-KR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   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Serial.println</a:t>
              </a:r>
              <a:r>
                <a:rPr lang="en-US" altLang="ko-KR" sz="1600" dirty="0">
                  <a:solidFill>
                    <a:schemeClr val="bg1"/>
                  </a:solidFill>
                </a:rPr>
                <a:t>(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pressure_sensor</a:t>
              </a:r>
              <a:r>
                <a:rPr lang="en-US" altLang="ko-KR" sz="1600" dirty="0">
                  <a:solidFill>
                    <a:schemeClr val="bg1"/>
                  </a:solidFill>
                </a:rPr>
                <a:t>=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analogRead</a:t>
              </a:r>
              <a:r>
                <a:rPr lang="en-US" altLang="ko-KR" sz="1600" dirty="0">
                  <a:solidFill>
                    <a:schemeClr val="bg1"/>
                  </a:solidFill>
                </a:rPr>
                <a:t>(PS));</a:t>
              </a:r>
              <a:endParaRPr lang="ko-KR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  if((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pressure_sensor</a:t>
              </a:r>
              <a:r>
                <a:rPr lang="en-US" altLang="ko-KR" sz="1600" dirty="0">
                  <a:solidFill>
                    <a:schemeClr val="bg1"/>
                  </a:solidFill>
                </a:rPr>
                <a:t>=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analogRead</a:t>
              </a:r>
              <a:r>
                <a:rPr lang="en-US" altLang="ko-KR" sz="1600" dirty="0">
                  <a:solidFill>
                    <a:schemeClr val="bg1"/>
                  </a:solidFill>
                </a:rPr>
                <a:t>(PS)) &gt; 200){</a:t>
              </a:r>
              <a:endParaRPr lang="ko-KR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    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full_been</a:t>
              </a:r>
              <a:r>
                <a:rPr lang="en-US" altLang="ko-KR" sz="1600" dirty="0">
                  <a:solidFill>
                    <a:schemeClr val="bg1"/>
                  </a:solidFill>
                </a:rPr>
                <a:t> = true;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digitalWrite</a:t>
              </a:r>
              <a:r>
                <a:rPr lang="en-US" altLang="ko-KR" sz="1600" dirty="0">
                  <a:solidFill>
                    <a:schemeClr val="bg1"/>
                  </a:solidFill>
                </a:rPr>
                <a:t>(ENV, LOW);  // RUN</a:t>
              </a:r>
              <a:endParaRPr lang="ko-KR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    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digitalWrite</a:t>
              </a:r>
              <a:r>
                <a:rPr lang="en-US" altLang="ko-KR" sz="1600" dirty="0">
                  <a:solidFill>
                    <a:schemeClr val="bg1"/>
                  </a:solidFill>
                </a:rPr>
                <a:t>(DIR, HIGH);  //</a:t>
              </a:r>
              <a:endParaRPr lang="ko-KR" altLang="ko-KR" sz="1600" dirty="0">
                <a:solidFill>
                  <a:schemeClr val="bg1"/>
                </a:solidFill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}}timer0_millis =0;}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205183" y="1638218"/>
            <a:ext cx="5199417" cy="3435705"/>
            <a:chOff x="6289286" y="1497568"/>
            <a:chExt cx="5142200" cy="1349803"/>
          </a:xfrm>
          <a:solidFill>
            <a:srgbClr val="97B9C3"/>
          </a:solidFill>
        </p:grpSpPr>
        <p:sp>
          <p:nvSpPr>
            <p:cNvPr id="34" name="矩形: 圆角 10">
              <a:extLst>
                <a:ext uri="{FF2B5EF4-FFF2-40B4-BE49-F238E27FC236}">
                  <a16:creationId xmlns:a16="http://schemas.microsoft.com/office/drawing/2014/main" id="{21D0837B-EC42-D44B-AB76-D5F3D8F47D8F}"/>
                </a:ext>
              </a:extLst>
            </p:cNvPr>
            <p:cNvSpPr/>
            <p:nvPr/>
          </p:nvSpPr>
          <p:spPr>
            <a:xfrm>
              <a:off x="6289286" y="1497568"/>
              <a:ext cx="5142199" cy="1349803"/>
            </a:xfrm>
            <a:prstGeom prst="roundRect">
              <a:avLst/>
            </a:prstGeom>
            <a:grp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6791" y="1523553"/>
              <a:ext cx="5094695" cy="1015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ko-KR" dirty="0" smtClean="0"/>
                <a:t>초음파센서가 </a:t>
              </a:r>
              <a:r>
                <a:rPr lang="ko-KR" altLang="ko-KR" dirty="0"/>
                <a:t>쓰레기가 쌓이는 것을 인지하면 미약한 전류를 모터제어부에 보내 스트로크를 </a:t>
              </a:r>
              <a:r>
                <a:rPr lang="ko-KR" altLang="ko-KR" dirty="0" smtClean="0"/>
                <a:t>전진</a:t>
              </a:r>
              <a:r>
                <a:rPr lang="en-US" altLang="ko-KR" dirty="0" smtClean="0"/>
                <a:t> </a:t>
              </a:r>
              <a:r>
                <a:rPr lang="ko-KR" altLang="ko-KR" dirty="0"/>
                <a:t>이 과정에서 스트로크가 전진할 시 센서가 계속해서 쓰레기와 닿아 있어 후진하지 못하고 계속 전진 하는 문제가 </a:t>
              </a:r>
              <a:r>
                <a:rPr lang="ko-KR" altLang="ko-KR" dirty="0" smtClean="0"/>
                <a:t>발생</a:t>
              </a:r>
              <a:r>
                <a:rPr lang="en-US" altLang="ko-KR" dirty="0" smtClean="0"/>
                <a:t> </a:t>
              </a:r>
              <a:r>
                <a:rPr lang="ko-KR" altLang="ko-KR" dirty="0"/>
                <a:t>이를 타파하기위해 다음과 같이 문제 없이 전진 하는 경우 특정시간동안 스트로크가 후진 할 수 있게 </a:t>
              </a:r>
              <a:r>
                <a:rPr lang="ko-KR" altLang="ko-KR" dirty="0" smtClean="0"/>
                <a:t>보장</a:t>
              </a:r>
              <a:endParaRPr lang="ko-KR" altLang="ko-KR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205182" y="1904934"/>
            <a:ext cx="5221964" cy="3228949"/>
            <a:chOff x="6313039" y="1523553"/>
            <a:chExt cx="5142199" cy="1406817"/>
          </a:xfrm>
          <a:solidFill>
            <a:srgbClr val="97B9C3"/>
          </a:solidFill>
        </p:grpSpPr>
        <p:sp>
          <p:nvSpPr>
            <p:cNvPr id="39" name="矩形: 圆角 10">
              <a:extLst>
                <a:ext uri="{FF2B5EF4-FFF2-40B4-BE49-F238E27FC236}">
                  <a16:creationId xmlns:a16="http://schemas.microsoft.com/office/drawing/2014/main" id="{21D0837B-EC42-D44B-AB76-D5F3D8F47D8F}"/>
                </a:ext>
              </a:extLst>
            </p:cNvPr>
            <p:cNvSpPr/>
            <p:nvPr/>
          </p:nvSpPr>
          <p:spPr>
            <a:xfrm>
              <a:off x="6313039" y="1580567"/>
              <a:ext cx="5142199" cy="1349803"/>
            </a:xfrm>
            <a:prstGeom prst="roundRect">
              <a:avLst/>
            </a:prstGeom>
            <a:grp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36791" y="1523553"/>
              <a:ext cx="5094695" cy="885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/>
            </a:p>
            <a:p>
              <a:endParaRPr lang="en-US" altLang="ko-KR" dirty="0"/>
            </a:p>
            <a:p>
              <a:endParaRPr lang="en-US" altLang="ko-KR" dirty="0" smtClean="0"/>
            </a:p>
            <a:p>
              <a:r>
                <a:rPr lang="ko-KR" altLang="ko-KR" dirty="0" err="1" smtClean="0"/>
                <a:t>압력제어</a:t>
              </a:r>
              <a:r>
                <a:rPr lang="ko-KR" altLang="en-US" dirty="0" err="1" smtClean="0"/>
                <a:t>의</a:t>
              </a:r>
              <a:r>
                <a:rPr lang="ko-KR" altLang="en-US" dirty="0" smtClean="0"/>
                <a:t> 경우 </a:t>
              </a:r>
              <a:r>
                <a:rPr lang="ko-KR" altLang="ko-KR" dirty="0" smtClean="0"/>
                <a:t>스트로크가 </a:t>
              </a:r>
              <a:r>
                <a:rPr lang="ko-KR" altLang="ko-KR" dirty="0"/>
                <a:t>전진을 하다 압축을 할 수 없을 만큼 단단하거나 쓰레기가 쌓였다면 </a:t>
              </a:r>
              <a:r>
                <a:rPr lang="ko-KR" altLang="ko-KR" dirty="0" err="1"/>
                <a:t>프레스빈의</a:t>
              </a:r>
              <a:r>
                <a:rPr lang="ko-KR" altLang="ko-KR" dirty="0"/>
                <a:t> 안전과 쓰레기배출시기를 알려주기 위해 경고를 할 </a:t>
              </a:r>
              <a:r>
                <a:rPr lang="ko-KR" altLang="ko-KR" dirty="0" smtClean="0"/>
                <a:t>필요</a:t>
              </a:r>
              <a:r>
                <a:rPr lang="ko-KR" altLang="en-US" dirty="0" smtClean="0"/>
                <a:t>성이 있음</a:t>
              </a:r>
              <a:endParaRPr lang="ko-KR" altLang="ko-KR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217925" y="2175029"/>
            <a:ext cx="5221966" cy="3114642"/>
            <a:chOff x="6289285" y="1497568"/>
            <a:chExt cx="5142201" cy="1349803"/>
          </a:xfrm>
          <a:solidFill>
            <a:srgbClr val="97B9C3"/>
          </a:solidFill>
        </p:grpSpPr>
        <p:sp>
          <p:nvSpPr>
            <p:cNvPr id="42" name="矩形: 圆角 10">
              <a:extLst>
                <a:ext uri="{FF2B5EF4-FFF2-40B4-BE49-F238E27FC236}">
                  <a16:creationId xmlns:a16="http://schemas.microsoft.com/office/drawing/2014/main" id="{21D0837B-EC42-D44B-AB76-D5F3D8F47D8F}"/>
                </a:ext>
              </a:extLst>
            </p:cNvPr>
            <p:cNvSpPr/>
            <p:nvPr/>
          </p:nvSpPr>
          <p:spPr>
            <a:xfrm>
              <a:off x="6289285" y="1497568"/>
              <a:ext cx="5142199" cy="1349803"/>
            </a:xfrm>
            <a:prstGeom prst="roundRect">
              <a:avLst/>
            </a:prstGeom>
            <a:grp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336791" y="1523553"/>
              <a:ext cx="5094695" cy="1120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/>
            </a:p>
            <a:p>
              <a:endParaRPr lang="en-US" altLang="ko-KR" dirty="0"/>
            </a:p>
            <a:p>
              <a:r>
                <a:rPr lang="ko-KR" altLang="ko-KR" dirty="0" smtClean="0"/>
                <a:t>만약 </a:t>
              </a:r>
              <a:r>
                <a:rPr lang="ko-KR" altLang="ko-KR" dirty="0"/>
                <a:t>스트로크가 전진 할 시 압력센서의 이상 압력이 감지되면 안전을 위해 스트로크를 후진 시키게 됩니다</a:t>
              </a:r>
              <a:r>
                <a:rPr lang="en-US" altLang="ko-KR" dirty="0"/>
                <a:t>. </a:t>
              </a:r>
              <a:r>
                <a:rPr lang="ko-KR" altLang="ko-KR" dirty="0"/>
                <a:t>그리고 쓰레기통이 가득 찬 것을 알려주기위해 경고음을 출력합니다</a:t>
              </a:r>
              <a:r>
                <a:rPr lang="en-US" altLang="ko-KR" dirty="0"/>
                <a:t>. </a:t>
              </a:r>
              <a:r>
                <a:rPr lang="ko-KR" altLang="ko-KR" dirty="0"/>
                <a:t>경고음이 출력되는 순간 </a:t>
              </a:r>
              <a:r>
                <a:rPr lang="ko-KR" altLang="ko-KR" dirty="0" err="1"/>
                <a:t>프레스빈은</a:t>
              </a:r>
              <a:r>
                <a:rPr lang="ko-KR" altLang="ko-KR" dirty="0"/>
                <a:t> 압축을 멈추고 사용자가 쓰레기통의 상단에 있는 버튼을 눌러주어 쓰레기를 교체하기전까지 경고음을 계속해서 출력합니다</a:t>
              </a:r>
              <a:r>
                <a:rPr lang="en-US" altLang="ko-KR" dirty="0"/>
                <a:t>.  </a:t>
              </a:r>
              <a:endParaRPr lang="ko-KR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73773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7">
            <a:extLst>
              <a:ext uri="{FF2B5EF4-FFF2-40B4-BE49-F238E27FC236}">
                <a16:creationId xmlns:a16="http://schemas.microsoft.com/office/drawing/2014/main" id="{08D25EBA-C2E8-40B1-AB67-8986DBB2D3FB}"/>
              </a:ext>
            </a:extLst>
          </p:cNvPr>
          <p:cNvSpPr/>
          <p:nvPr/>
        </p:nvSpPr>
        <p:spPr>
          <a:xfrm>
            <a:off x="6128629" y="3207932"/>
            <a:ext cx="5333664" cy="3145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005B2CF1-D420-4BFF-ACBE-58B1F23675AD}"/>
              </a:ext>
            </a:extLst>
          </p:cNvPr>
          <p:cNvSpPr/>
          <p:nvPr/>
        </p:nvSpPr>
        <p:spPr>
          <a:xfrm>
            <a:off x="684887" y="1798398"/>
            <a:ext cx="53640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183F4-4D9A-406C-A0A5-F74D3E80E02F}"/>
              </a:ext>
            </a:extLst>
          </p:cNvPr>
          <p:cNvSpPr txBox="1"/>
          <p:nvPr/>
        </p:nvSpPr>
        <p:spPr>
          <a:xfrm>
            <a:off x="919441" y="2033511"/>
            <a:ext cx="4751360" cy="430887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Press Bin</a:t>
            </a:r>
            <a:r>
              <a:rPr lang="ko-KR" altLang="en-US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의 모델링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4D1821-004E-432C-BE27-47029CC5798A}"/>
              </a:ext>
            </a:extLst>
          </p:cNvPr>
          <p:cNvSpPr txBox="1">
            <a:spLocks/>
          </p:cNvSpPr>
          <p:nvPr/>
        </p:nvSpPr>
        <p:spPr>
          <a:xfrm>
            <a:off x="684887" y="438662"/>
            <a:ext cx="4662617" cy="120762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제품의 구조 및 디자인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직사각형 16">
            <a:extLst>
              <a:ext uri="{FF2B5EF4-FFF2-40B4-BE49-F238E27FC236}">
                <a16:creationId xmlns:a16="http://schemas.microsoft.com/office/drawing/2014/main" id="{6D994D4F-0BCF-4252-8A42-0A36D4FAD13D}"/>
              </a:ext>
            </a:extLst>
          </p:cNvPr>
          <p:cNvSpPr/>
          <p:nvPr/>
        </p:nvSpPr>
        <p:spPr>
          <a:xfrm>
            <a:off x="6128628" y="3616303"/>
            <a:ext cx="51914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ko-KR" dirty="0"/>
              <a:t>헤드의 </a:t>
            </a:r>
            <a:r>
              <a:rPr lang="ko-KR" altLang="ko-KR" dirty="0" err="1"/>
              <a:t>상단부에는</a:t>
            </a:r>
            <a:r>
              <a:rPr lang="ko-KR" altLang="ko-KR" dirty="0"/>
              <a:t> 헤드와 스트로크를 고정시키기위해 핀과 스트로크 하부가 결합되어 있고 경고음을 끄기 위한 버튼이 </a:t>
            </a:r>
            <a:r>
              <a:rPr lang="ko-KR" altLang="ko-KR" dirty="0" smtClean="0"/>
              <a:t>존재</a:t>
            </a:r>
            <a:endParaRPr lang="en-US" altLang="ko-KR" dirty="0" smtClean="0"/>
          </a:p>
          <a:p>
            <a:r>
              <a:rPr lang="ko-KR" altLang="ko-KR" dirty="0"/>
              <a:t>헤드의 </a:t>
            </a:r>
            <a:r>
              <a:rPr lang="ko-KR" altLang="ko-KR" dirty="0" smtClean="0"/>
              <a:t>내부</a:t>
            </a:r>
            <a:r>
              <a:rPr lang="ko-KR" altLang="en-US" dirty="0" smtClean="0"/>
              <a:t>에는</a:t>
            </a:r>
            <a:r>
              <a:rPr lang="ko-KR" altLang="ko-KR" dirty="0" smtClean="0"/>
              <a:t> </a:t>
            </a:r>
            <a:r>
              <a:rPr lang="en-US" altLang="ko-KR" dirty="0" smtClean="0"/>
              <a:t>2</a:t>
            </a:r>
            <a:r>
              <a:rPr lang="ko-KR" altLang="ko-KR" dirty="0"/>
              <a:t>층으로 나뉘어 있으며 </a:t>
            </a:r>
            <a:r>
              <a:rPr lang="en-US" altLang="ko-KR" dirty="0"/>
              <a:t>2</a:t>
            </a:r>
            <a:r>
              <a:rPr lang="ko-KR" altLang="ko-KR" dirty="0"/>
              <a:t>층에는 </a:t>
            </a:r>
            <a:r>
              <a:rPr lang="ko-KR" altLang="ko-KR" dirty="0" err="1"/>
              <a:t>아두이노와</a:t>
            </a:r>
            <a:r>
              <a:rPr lang="ko-KR" altLang="ko-KR" dirty="0"/>
              <a:t> 모터드라이브</a:t>
            </a:r>
            <a:r>
              <a:rPr lang="en-US" altLang="ko-KR" dirty="0"/>
              <a:t>, </a:t>
            </a:r>
            <a:r>
              <a:rPr lang="ko-KR" altLang="ko-KR" dirty="0"/>
              <a:t>스피커모듈이 </a:t>
            </a:r>
            <a:r>
              <a:rPr lang="ko-KR" altLang="ko-KR" dirty="0" smtClean="0"/>
              <a:t>연결</a:t>
            </a:r>
            <a:r>
              <a:rPr lang="ko-KR" altLang="en-US" dirty="0" smtClean="0"/>
              <a:t>되어 있고 </a:t>
            </a:r>
            <a:r>
              <a:rPr lang="ko-KR" altLang="ko-KR" dirty="0" smtClean="0"/>
              <a:t>스트로크가 </a:t>
            </a:r>
            <a:r>
              <a:rPr lang="ko-KR" altLang="ko-KR" dirty="0"/>
              <a:t>중심부를 </a:t>
            </a:r>
            <a:r>
              <a:rPr lang="ko-KR" altLang="ko-KR" dirty="0" smtClean="0"/>
              <a:t>관통</a:t>
            </a:r>
            <a:r>
              <a:rPr lang="ko-KR" altLang="en-US" dirty="0" smtClean="0"/>
              <a:t>하여 존재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r="22395"/>
          <a:stretch>
            <a:fillRect/>
          </a:stretch>
        </p:blipFill>
        <p:spPr/>
      </p:pic>
      <p:pic>
        <p:nvPicPr>
          <p:cNvPr id="9" name="그림 개체 틀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-1104" r="62" b="1104"/>
          <a:stretch/>
        </p:blipFill>
        <p:spPr/>
      </p:pic>
      <p:pic>
        <p:nvPicPr>
          <p:cNvPr id="11" name="그림 개체 틀 10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5" r="22395"/>
          <a:stretch>
            <a:fillRect/>
          </a:stretch>
        </p:blipFill>
        <p:spPr/>
      </p:pic>
      <p:pic>
        <p:nvPicPr>
          <p:cNvPr id="17" name="그림 16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24" y="609600"/>
            <a:ext cx="2592000" cy="2520000"/>
          </a:xfrm>
          <a:prstGeom prst="rect">
            <a:avLst/>
          </a:prstGeom>
        </p:spPr>
      </p:pic>
      <p:pic>
        <p:nvPicPr>
          <p:cNvPr id="19" name="그림 1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92" y="609600"/>
            <a:ext cx="2592000" cy="252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41564" y="3487489"/>
            <a:ext cx="52207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ko-KR" dirty="0"/>
              <a:t>층에는 스트로크의 상부에 </a:t>
            </a:r>
            <a:r>
              <a:rPr lang="ko-KR" altLang="ko-KR" dirty="0" err="1"/>
              <a:t>압축뭉치가</a:t>
            </a:r>
            <a:r>
              <a:rPr lang="ko-KR" altLang="ko-KR" dirty="0"/>
              <a:t> 달려 있음 </a:t>
            </a:r>
            <a:r>
              <a:rPr lang="ko-KR" altLang="ko-KR" dirty="0" err="1"/>
              <a:t>압축뭉치는</a:t>
            </a:r>
            <a:r>
              <a:rPr lang="en-US" altLang="ko-KR" dirty="0"/>
              <a:t> 3d</a:t>
            </a:r>
            <a:r>
              <a:rPr lang="ko-KR" altLang="ko-KR" dirty="0"/>
              <a:t>프린터로 뽑은 </a:t>
            </a:r>
            <a:r>
              <a:rPr lang="ko-KR" altLang="ko-KR" dirty="0" err="1"/>
              <a:t>결합부에</a:t>
            </a:r>
            <a:r>
              <a:rPr lang="ko-KR" altLang="ko-KR" dirty="0"/>
              <a:t> 볼트와 너트로 고정되어 있으며 초음파센서가 </a:t>
            </a:r>
            <a:r>
              <a:rPr lang="ko-KR" altLang="ko-KR" dirty="0" err="1"/>
              <a:t>압축뭉치에</a:t>
            </a:r>
            <a:r>
              <a:rPr lang="ko-KR" altLang="ko-KR" dirty="0"/>
              <a:t> 압력센서는 스트로크와 </a:t>
            </a:r>
            <a:r>
              <a:rPr lang="ko-KR" altLang="ko-KR" dirty="0" err="1"/>
              <a:t>압축뭉치</a:t>
            </a:r>
            <a:r>
              <a:rPr lang="ko-KR" altLang="ko-KR" dirty="0"/>
              <a:t> 사이에 존재</a:t>
            </a:r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dirty="0"/>
              <a:t>쓰레기통의 외부에는 압력을 견디기 위해서</a:t>
            </a:r>
            <a:r>
              <a:rPr lang="en-US" altLang="ko-KR" dirty="0"/>
              <a:t> 3</a:t>
            </a:r>
            <a:r>
              <a:rPr lang="ko-KR" altLang="ko-KR" dirty="0"/>
              <a:t>면에 나사로 고정된 </a:t>
            </a:r>
            <a:r>
              <a:rPr lang="ko-KR" altLang="ko-KR" dirty="0" err="1"/>
              <a:t>매미고리가</a:t>
            </a:r>
            <a:r>
              <a:rPr lang="ko-KR" altLang="ko-KR" dirty="0"/>
              <a:t> 장착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78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-61596"/>
            <a:ext cx="12285980" cy="71860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83790" y="2459355"/>
            <a:ext cx="7425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pc="-150" dirty="0">
                <a:solidFill>
                  <a:schemeClr val="bg1"/>
                </a:solidFill>
                <a:latin typeface="KyoMadoka" panose="02000609000000000000" charset="-128"/>
                <a:ea typeface="KyoMadoka" panose="02000609000000000000" charset="-128"/>
              </a:rPr>
              <a:t>Q n A</a:t>
            </a:r>
          </a:p>
        </p:txBody>
      </p:sp>
      <p:sp>
        <p:nvSpPr>
          <p:cNvPr id="22" name="矩形 21"/>
          <p:cNvSpPr/>
          <p:nvPr/>
        </p:nvSpPr>
        <p:spPr>
          <a:xfrm>
            <a:off x="2250440" y="2220595"/>
            <a:ext cx="7691120" cy="24155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7248499" y="1811206"/>
            <a:ext cx="462819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8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감사합니다</a:t>
            </a:r>
            <a:r>
              <a:rPr lang="en-US" altLang="ko-KR" sz="48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.</a:t>
            </a:r>
          </a:p>
          <a:p>
            <a:pPr algn="r"/>
            <a:r>
              <a:rPr lang="en-US" altLang="ko-KR" sz="2000" b="1" spc="-150" dirty="0">
                <a:solidFill>
                  <a:sysClr val="windowText" lastClr="000000"/>
                </a:solidFill>
                <a:latin typeface="+mn-ea"/>
              </a:rPr>
              <a:t>T h a n k  y o u   f o r   w a t c h I n g</a:t>
            </a:r>
            <a:endParaRPr lang="ko-KR" altLang="en-US" sz="2000" b="1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10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theme/theme1.xml><?xml version="1.0" encoding="utf-8"?>
<a:theme xmlns:a="http://schemas.openxmlformats.org/drawingml/2006/main" name="021545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1545" id="{5CBDA8FB-7A27-4A4C-B0B8-98CF8D4C9FB7}" vid="{8A5CF69D-4CB6-43DB-9646-101303D4A79D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021545</Template>
  <TotalTime>2215</TotalTime>
  <Words>534</Words>
  <Application>Microsoft Office PowerPoint</Application>
  <PresentationFormat>와이드스크린</PresentationFormat>
  <Paragraphs>68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7</vt:i4>
      </vt:variant>
    </vt:vector>
  </HeadingPairs>
  <TitlesOfParts>
    <vt:vector size="21" baseType="lpstr">
      <vt:lpstr>Arial Unicode MS</vt:lpstr>
      <vt:lpstr>等线</vt:lpstr>
      <vt:lpstr>KyoMadoka</vt:lpstr>
      <vt:lpstr>微软雅黑</vt:lpstr>
      <vt:lpstr>맑은 고딕</vt:lpstr>
      <vt:lpstr>Arial</vt:lpstr>
      <vt:lpstr>Calibri</vt:lpstr>
      <vt:lpstr>Calibri Light</vt:lpstr>
      <vt:lpstr>021545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병률</dc:creator>
  <cp:lastModifiedBy>w</cp:lastModifiedBy>
  <cp:revision>116</cp:revision>
  <dcterms:created xsi:type="dcterms:W3CDTF">2019-05-10T08:40:34Z</dcterms:created>
  <dcterms:modified xsi:type="dcterms:W3CDTF">2019-06-08T01:19:45Z</dcterms:modified>
</cp:coreProperties>
</file>